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8"/>
  </p:notesMasterIdLst>
  <p:sldIdLst>
    <p:sldId id="256" r:id="rId2"/>
    <p:sldId id="257" r:id="rId3"/>
    <p:sldId id="270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7901" autoAdjust="0"/>
  </p:normalViewPr>
  <p:slideViewPr>
    <p:cSldViewPr snapToGrid="0">
      <p:cViewPr varScale="1">
        <p:scale>
          <a:sx n="56" d="100"/>
          <a:sy n="56" d="100"/>
        </p:scale>
        <p:origin x="12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6BE1A-1A04-431C-910A-AF8FEA120264}" type="datetimeFigureOut">
              <a:rPr lang="nl-NL" smtClean="0"/>
              <a:t>13-1-2021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8FA6F-4793-496C-B10D-B5CA4F2B18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5960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fKh1LYJ9tE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8FA6F-4793-496C-B10D-B5CA4F2B18D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9840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Uitscheiding 3 Lagere urinewegen - YouTube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8FA6F-4793-496C-B10D-B5CA4F2B18D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353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8FA6F-4793-496C-B10D-B5CA4F2B18D2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519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8FA6F-4793-496C-B10D-B5CA4F2B18D2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3077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is het grootste verschil 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8FA6F-4793-496C-B10D-B5CA4F2B18D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9932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8FA6F-4793-496C-B10D-B5CA4F2B18D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0990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8FA6F-4793-496C-B10D-B5CA4F2B18D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93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8FA6F-4793-496C-B10D-B5CA4F2B18D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228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8FA6F-4793-496C-B10D-B5CA4F2B18D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619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8FA6F-4793-496C-B10D-B5CA4F2B18D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7918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8FA6F-4793-496C-B10D-B5CA4F2B18D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6828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8FA6F-4793-496C-B10D-B5CA4F2B18D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9832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A828-5145-49D2-9DBA-25889CA954D4}" type="datetimeFigureOut">
              <a:rPr lang="nl-NL" smtClean="0"/>
              <a:t>13-1-2021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178C-7F14-49A9-99AA-58C197FD78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872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A828-5145-49D2-9DBA-25889CA954D4}" type="datetimeFigureOut">
              <a:rPr lang="nl-NL" smtClean="0"/>
              <a:t>13-1-2021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178C-7F14-49A9-99AA-58C197FD78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909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A828-5145-49D2-9DBA-25889CA954D4}" type="datetimeFigureOut">
              <a:rPr lang="nl-NL" smtClean="0"/>
              <a:t>13-1-2021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178C-7F14-49A9-99AA-58C197FD7875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5404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A828-5145-49D2-9DBA-25889CA954D4}" type="datetimeFigureOut">
              <a:rPr lang="nl-NL" smtClean="0"/>
              <a:t>13-1-2021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178C-7F14-49A9-99AA-58C197FD78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261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A828-5145-49D2-9DBA-25889CA954D4}" type="datetimeFigureOut">
              <a:rPr lang="nl-NL" smtClean="0"/>
              <a:t>13-1-2021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178C-7F14-49A9-99AA-58C197FD7875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9099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A828-5145-49D2-9DBA-25889CA954D4}" type="datetimeFigureOut">
              <a:rPr lang="nl-NL" smtClean="0"/>
              <a:t>13-1-2021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178C-7F14-49A9-99AA-58C197FD78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1589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A828-5145-49D2-9DBA-25889CA954D4}" type="datetimeFigureOut">
              <a:rPr lang="nl-NL" smtClean="0"/>
              <a:t>13-1-2021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178C-7F14-49A9-99AA-58C197FD78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7591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A828-5145-49D2-9DBA-25889CA954D4}" type="datetimeFigureOut">
              <a:rPr lang="nl-NL" smtClean="0"/>
              <a:t>13-1-2021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178C-7F14-49A9-99AA-58C197FD78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564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A828-5145-49D2-9DBA-25889CA954D4}" type="datetimeFigureOut">
              <a:rPr lang="nl-NL" smtClean="0"/>
              <a:t>13-1-2021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178C-7F14-49A9-99AA-58C197FD78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105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A828-5145-49D2-9DBA-25889CA954D4}" type="datetimeFigureOut">
              <a:rPr lang="nl-NL" smtClean="0"/>
              <a:t>13-1-2021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178C-7F14-49A9-99AA-58C197FD78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551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A828-5145-49D2-9DBA-25889CA954D4}" type="datetimeFigureOut">
              <a:rPr lang="nl-NL" smtClean="0"/>
              <a:t>13-1-2021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178C-7F14-49A9-99AA-58C197FD78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1716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A828-5145-49D2-9DBA-25889CA954D4}" type="datetimeFigureOut">
              <a:rPr lang="nl-NL" smtClean="0"/>
              <a:t>13-1-2021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178C-7F14-49A9-99AA-58C197FD78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6986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A828-5145-49D2-9DBA-25889CA954D4}" type="datetimeFigureOut">
              <a:rPr lang="nl-NL" smtClean="0"/>
              <a:t>13-1-2021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178C-7F14-49A9-99AA-58C197FD78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703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A828-5145-49D2-9DBA-25889CA954D4}" type="datetimeFigureOut">
              <a:rPr lang="nl-NL" smtClean="0"/>
              <a:t>13-1-2021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178C-7F14-49A9-99AA-58C197FD78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541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A828-5145-49D2-9DBA-25889CA954D4}" type="datetimeFigureOut">
              <a:rPr lang="nl-NL" smtClean="0"/>
              <a:t>13-1-2021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178C-7F14-49A9-99AA-58C197FD78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3461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178C-7F14-49A9-99AA-58C197FD7875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A828-5145-49D2-9DBA-25889CA954D4}" type="datetimeFigureOut">
              <a:rPr lang="nl-NL" smtClean="0"/>
              <a:t>13-1-2021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307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1A828-5145-49D2-9DBA-25889CA954D4}" type="datetimeFigureOut">
              <a:rPr lang="nl-NL" smtClean="0"/>
              <a:t>13-1-2021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C73178C-7F14-49A9-99AA-58C197FD78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488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--dnKMKMH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2686802-2226-4881-AC47-9A087B996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7521" y="4841821"/>
            <a:ext cx="3950007" cy="899412"/>
          </a:xfrm>
        </p:spPr>
        <p:txBody>
          <a:bodyPr/>
          <a:lstStyle/>
          <a:p>
            <a:pPr algn="ctr"/>
            <a:r>
              <a:rPr lang="nl-NL" sz="2800" dirty="0">
                <a:solidFill>
                  <a:schemeClr val="accent2">
                    <a:lumMod val="75000"/>
                  </a:schemeClr>
                </a:solidFill>
              </a:rPr>
              <a:t>Anatomie &amp; Fysiologie</a:t>
            </a:r>
            <a:br>
              <a:rPr lang="nl-NL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2800" dirty="0">
                <a:solidFill>
                  <a:schemeClr val="accent2">
                    <a:lumMod val="75000"/>
                  </a:schemeClr>
                </a:solidFill>
              </a:rPr>
              <a:t>Uitscheidingsstelsel </a:t>
            </a:r>
          </a:p>
        </p:txBody>
      </p:sp>
      <p:pic>
        <p:nvPicPr>
          <p:cNvPr id="6" name="Picture 2" descr="Anatomische, Anatomie, Het Lichaam, Gut, Gezondheid">
            <a:extLst>
              <a:ext uri="{FF2B5EF4-FFF2-40B4-BE49-F238E27FC236}">
                <a16:creationId xmlns:a16="http://schemas.microsoft.com/office/drawing/2014/main" id="{AE6C6F05-DA7E-47F1-82EF-7BCF5B73C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144" y="294496"/>
            <a:ext cx="6474754" cy="431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283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erking nef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3" t="9453" r="23799" b="11229"/>
          <a:stretch>
            <a:fillRect/>
          </a:stretch>
        </p:blipFill>
        <p:spPr bwMode="auto">
          <a:xfrm>
            <a:off x="2258079" y="1137468"/>
            <a:ext cx="2941819" cy="50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37754" y="2228336"/>
            <a:ext cx="1582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Vuil bloed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749862" y="4889535"/>
            <a:ext cx="30956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 dirty="0"/>
              <a:t>Schoon bloed </a:t>
            </a:r>
          </a:p>
          <a:p>
            <a:pPr eaLnBrk="1" hangingPunct="1"/>
            <a:r>
              <a:rPr lang="nl-NL" altLang="nl-NL" dirty="0"/>
              <a:t>naar het hart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15134" y="6098344"/>
            <a:ext cx="4970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NL" altLang="nl-NL" sz="2000" dirty="0"/>
              <a:t>1</a:t>
            </a:r>
            <a:r>
              <a:rPr lang="en-US" altLang="nl-NL" sz="2000" dirty="0">
                <a:latin typeface="Comic Sans MS" panose="030F0702030302020204" pitchFamily="66" charset="0"/>
              </a:rPr>
              <a:t>½ liter </a:t>
            </a:r>
          </a:p>
          <a:p>
            <a:pPr algn="ctr" eaLnBrk="1" hangingPunct="1"/>
            <a:r>
              <a:rPr lang="nl-NL" altLang="nl-NL" dirty="0"/>
              <a:t>Water + </a:t>
            </a:r>
            <a:r>
              <a:rPr lang="nl-NL" altLang="nl-NL" sz="2000" b="1" dirty="0"/>
              <a:t>Afvalstoffen</a:t>
            </a:r>
            <a:r>
              <a:rPr lang="nl-NL" altLang="nl-NL" sz="2000" dirty="0"/>
              <a:t> …….</a:t>
            </a:r>
            <a:r>
              <a:rPr lang="nl-NL" altLang="nl-NL" dirty="0"/>
              <a:t>uitplassen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-194873" y="122940"/>
            <a:ext cx="5214557" cy="1051307"/>
          </a:xfrm>
        </p:spPr>
        <p:txBody>
          <a:bodyPr/>
          <a:lstStyle/>
          <a:p>
            <a:pPr algn="r"/>
            <a:r>
              <a:rPr lang="nl-NL" dirty="0"/>
              <a:t>Werking </a:t>
            </a:r>
            <a:r>
              <a:rPr lang="nl-NL" dirty="0" err="1"/>
              <a:t>nierfilter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6375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890" y="265462"/>
            <a:ext cx="5526461" cy="1320800"/>
          </a:xfrm>
        </p:spPr>
        <p:txBody>
          <a:bodyPr/>
          <a:lstStyle/>
          <a:p>
            <a:pPr algn="r"/>
            <a:r>
              <a:rPr lang="nl-NL" dirty="0"/>
              <a:t>Vorming (voor)urine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95144" y="1186851"/>
            <a:ext cx="6904673" cy="5178505"/>
          </a:xfrm>
        </p:spPr>
      </p:pic>
    </p:spTree>
    <p:extLst>
      <p:ext uri="{BB962C8B-B14F-4D97-AF65-F5344CB8AC3E}">
        <p14:creationId xmlns:p14="http://schemas.microsoft.com/office/powerpoint/2010/main" val="3752582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832" y="264826"/>
            <a:ext cx="4333857" cy="1320800"/>
          </a:xfrm>
        </p:spPr>
        <p:txBody>
          <a:bodyPr/>
          <a:lstStyle/>
          <a:p>
            <a:pPr algn="r"/>
            <a:r>
              <a:rPr lang="nl-NL" dirty="0"/>
              <a:t>Werking blaas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7"/>
          <a:stretch/>
        </p:blipFill>
        <p:spPr>
          <a:xfrm>
            <a:off x="838200" y="1865787"/>
            <a:ext cx="6210503" cy="4476648"/>
          </a:xfrm>
        </p:spPr>
      </p:pic>
      <p:sp>
        <p:nvSpPr>
          <p:cNvPr id="6" name="Rechthoek 5"/>
          <p:cNvSpPr/>
          <p:nvPr/>
        </p:nvSpPr>
        <p:spPr>
          <a:xfrm>
            <a:off x="7483812" y="2463809"/>
            <a:ext cx="36835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sz="2800" dirty="0"/>
              <a:t>De blaas is de opslagplaats voor urine</a:t>
            </a:r>
          </a:p>
          <a:p>
            <a:endParaRPr lang="nl-NL" altLang="nl-N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sz="2800" dirty="0"/>
              <a:t>Via de urinebuis kan urine het lichaam verlaten</a:t>
            </a:r>
          </a:p>
        </p:txBody>
      </p:sp>
    </p:spTree>
    <p:extLst>
      <p:ext uri="{BB962C8B-B14F-4D97-AF65-F5344CB8AC3E}">
        <p14:creationId xmlns:p14="http://schemas.microsoft.com/office/powerpoint/2010/main" val="1794429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3102" y="192509"/>
            <a:ext cx="5283084" cy="1320800"/>
          </a:xfrm>
        </p:spPr>
        <p:txBody>
          <a:bodyPr/>
          <a:lstStyle/>
          <a:p>
            <a:pPr algn="r"/>
            <a:r>
              <a:rPr lang="nl-NL" dirty="0"/>
              <a:t>Filmpje werking blaas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74" y="1093584"/>
            <a:ext cx="5971162" cy="497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72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171038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/>
          <a:p>
            <a:pPr algn="r" eaLnBrk="1" hangingPunct="1">
              <a:defRPr/>
            </a:pPr>
            <a:r>
              <a:rPr lang="nl-NL" sz="4000" dirty="0">
                <a:latin typeface="+mj-lt"/>
              </a:rPr>
              <a:t>Samenstelling urine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2500" lnSpcReduction="20000"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nl-NL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Water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nl-NL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Zouten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nl-NL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Afvalstoffen </a:t>
            </a:r>
          </a:p>
          <a:p>
            <a:pPr marL="0" indent="0" eaLnBrk="1" hangingPunct="1">
              <a:spcBef>
                <a:spcPct val="20000"/>
              </a:spcBef>
              <a:buNone/>
            </a:pP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20000"/>
              </a:spcBef>
              <a:buNone/>
            </a:pPr>
            <a:r>
              <a:rPr lang="nl-NL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Gezonde urine bevat géén:</a:t>
            </a:r>
          </a:p>
          <a:p>
            <a:pPr>
              <a:spcBef>
                <a:spcPct val="20000"/>
              </a:spcBef>
            </a:pPr>
            <a:r>
              <a:rPr lang="nl-NL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Eiwitten</a:t>
            </a:r>
          </a:p>
          <a:p>
            <a:pPr>
              <a:spcBef>
                <a:spcPct val="20000"/>
              </a:spcBef>
            </a:pPr>
            <a:r>
              <a:rPr lang="nl-NL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Glucose (suikers)</a:t>
            </a:r>
          </a:p>
          <a:p>
            <a:pPr>
              <a:spcBef>
                <a:spcPct val="20000"/>
              </a:spcBef>
            </a:pPr>
            <a:r>
              <a:rPr lang="nl-NL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Rode bloedcellen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4"/>
          <a:stretch/>
        </p:blipFill>
        <p:spPr>
          <a:xfrm>
            <a:off x="5754210" y="1320800"/>
            <a:ext cx="4490318" cy="43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93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9652" y="286470"/>
            <a:ext cx="2486017" cy="1320800"/>
          </a:xfrm>
        </p:spPr>
        <p:txBody>
          <a:bodyPr/>
          <a:lstStyle/>
          <a:p>
            <a:pPr algn="r"/>
            <a:r>
              <a:rPr lang="nl-NL" dirty="0"/>
              <a:t>Bijnieren</a:t>
            </a:r>
          </a:p>
        </p:txBody>
      </p:sp>
      <p:pic>
        <p:nvPicPr>
          <p:cNvPr id="8" name="Picture 8" descr="bijniere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" t="7553" r="5357" b="6644"/>
          <a:stretch>
            <a:fillRect/>
          </a:stretch>
        </p:blipFill>
        <p:spPr bwMode="auto">
          <a:xfrm>
            <a:off x="5511383" y="752831"/>
            <a:ext cx="4196809" cy="324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124262" y="2143593"/>
            <a:ext cx="3297099" cy="4474564"/>
            <a:chOff x="2653" y="981"/>
            <a:chExt cx="2448" cy="3072"/>
          </a:xfrm>
        </p:grpSpPr>
        <p:pic>
          <p:nvPicPr>
            <p:cNvPr id="5" name="Picture 3" descr="nieren en bijnier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981"/>
              <a:ext cx="2448" cy="3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3288" y="981"/>
              <a:ext cx="432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4014" y="981"/>
              <a:ext cx="432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</p:grpSp>
      <p:sp>
        <p:nvSpPr>
          <p:cNvPr id="9" name="Tekstvak 8"/>
          <p:cNvSpPr txBox="1"/>
          <p:nvPr/>
        </p:nvSpPr>
        <p:spPr>
          <a:xfrm>
            <a:off x="5511383" y="4380875"/>
            <a:ext cx="57826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Bijnieren zijn </a:t>
            </a:r>
            <a:r>
              <a:rPr lang="nl-NL" sz="2800" b="1" dirty="0"/>
              <a:t>GEEN</a:t>
            </a:r>
            <a:r>
              <a:rPr lang="nl-NL" sz="2800" dirty="0"/>
              <a:t> onderdeel van het urinewegstelsel!</a:t>
            </a:r>
          </a:p>
          <a:p>
            <a:r>
              <a:rPr lang="nl-NL" sz="2800" dirty="0"/>
              <a:t>Zij behoren tot het hormoonstelsel.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6713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69823" y="294807"/>
            <a:ext cx="1928822" cy="1320800"/>
          </a:xfrm>
        </p:spPr>
        <p:txBody>
          <a:bodyPr/>
          <a:lstStyle/>
          <a:p>
            <a:pPr algn="r" eaLnBrk="1" hangingPunct="1">
              <a:defRPr/>
            </a:pPr>
            <a:r>
              <a:rPr lang="nl-NL" b="1" dirty="0"/>
              <a:t>Einde</a:t>
            </a:r>
          </a:p>
        </p:txBody>
      </p:sp>
    </p:spTree>
    <p:extLst>
      <p:ext uri="{BB962C8B-B14F-4D97-AF65-F5344CB8AC3E}">
        <p14:creationId xmlns:p14="http://schemas.microsoft.com/office/powerpoint/2010/main" val="192735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/>
          <p:cNvSpPr>
            <a:spLocks noGrp="1"/>
          </p:cNvSpPr>
          <p:nvPr>
            <p:ph type="title"/>
          </p:nvPr>
        </p:nvSpPr>
        <p:spPr>
          <a:xfrm>
            <a:off x="474377" y="320982"/>
            <a:ext cx="5829300" cy="1244184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nl-NL" dirty="0"/>
              <a:t>Urinewegen vrouw + man</a:t>
            </a:r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296784" y="1595146"/>
            <a:ext cx="3803581" cy="3993761"/>
          </a:xfr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1571670"/>
            <a:ext cx="4174277" cy="406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157854-F325-4E75-8586-5B29D78BF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Prostaat</a:t>
            </a:r>
          </a:p>
        </p:txBody>
      </p:sp>
      <p:pic>
        <p:nvPicPr>
          <p:cNvPr id="1026" name="Picture 2" descr="https://www.andros.nl/app/uploads/2017/08/Waar-zit-de-prostaat-Andros-Mannenkliniek-1.jpg">
            <a:extLst>
              <a:ext uri="{FF2B5EF4-FFF2-40B4-BE49-F238E27FC236}">
                <a16:creationId xmlns:a16="http://schemas.microsoft.com/office/drawing/2014/main" id="{5AB76984-161B-46D1-A25A-E852D7EC1B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482" y="1481110"/>
            <a:ext cx="6072981" cy="476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270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31A41-E56D-4C12-911E-E298571AC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Functie prostaat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BF1BAE-BF2B-471A-9DBC-EEFAA8DB3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Ongeveer een walnoot groot</a:t>
            </a:r>
          </a:p>
          <a:p>
            <a:r>
              <a:rPr lang="nl-NL" dirty="0"/>
              <a:t>De prostaat is en klier</a:t>
            </a:r>
          </a:p>
          <a:p>
            <a:r>
              <a:rPr lang="nl-NL" dirty="0"/>
              <a:t>Produceert prostaatvocht</a:t>
            </a:r>
          </a:p>
          <a:p>
            <a:r>
              <a:rPr lang="nl-NL" dirty="0"/>
              <a:t>Prostaat vocht zorgt ervoor dat zaadcellen levend blijven tijdens ejaculatie</a:t>
            </a:r>
          </a:p>
        </p:txBody>
      </p:sp>
    </p:spTree>
    <p:extLst>
      <p:ext uri="{BB962C8B-B14F-4D97-AF65-F5344CB8AC3E}">
        <p14:creationId xmlns:p14="http://schemas.microsoft.com/office/powerpoint/2010/main" val="1373746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Film werking nieren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Werking van de nieren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7485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70660" y="320052"/>
            <a:ext cx="40127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dirty="0">
                <a:latin typeface="+mj-lt"/>
              </a:rPr>
              <a:t>Ligging nieren</a:t>
            </a:r>
            <a:endParaRPr lang="nl-NL" dirty="0">
              <a:latin typeface="+mj-lt"/>
            </a:endParaRPr>
          </a:p>
        </p:txBody>
      </p:sp>
      <p:pic>
        <p:nvPicPr>
          <p:cNvPr id="4" name="Picture 4" descr="ligging nieren in tors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10" y="1700831"/>
            <a:ext cx="401271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64163" y="2060575"/>
            <a:ext cx="32766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l-NL" sz="2800" dirty="0">
                <a:latin typeface="+mn-lt"/>
              </a:rPr>
              <a:t>De nieren liggen in  de buikholte, onder het middenrif tegen de achterwand.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nl-NL" sz="2800" dirty="0">
                <a:latin typeface="+mn-lt"/>
              </a:rPr>
              <a:t>De rechter nier ligt iets lager dan de linker nier</a:t>
            </a:r>
            <a:endParaRPr lang="nl-NL" altLang="nl-NL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3072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2077244" y="302286"/>
            <a:ext cx="10896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nl-NL" sz="4400" dirty="0">
                <a:solidFill>
                  <a:schemeClr val="accent1"/>
                </a:solidFill>
                <a:latin typeface="Trebuchet MS" panose="020B0603020202020204" pitchFamily="34" charset="0"/>
              </a:rPr>
              <a:t>De nieren van achteren bekeken </a:t>
            </a:r>
            <a:endParaRPr lang="nl-NL" altLang="nl-NL" sz="4400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7030" y="1326175"/>
            <a:ext cx="6192669" cy="45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51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4380" y="324787"/>
            <a:ext cx="5376559" cy="1320800"/>
          </a:xfrm>
        </p:spPr>
        <p:txBody>
          <a:bodyPr/>
          <a:lstStyle/>
          <a:p>
            <a:pPr algn="r"/>
            <a:r>
              <a:rPr lang="nl-NL" dirty="0"/>
              <a:t>Functies van de nieren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47353" y="1755855"/>
            <a:ext cx="8596668" cy="388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nl-NL" sz="2800" dirty="0">
                <a:latin typeface="+mj-lt"/>
              </a:rPr>
              <a:t>Het zuiveren van het bloed  (= het produceren van urine)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nl-NL" sz="2800" dirty="0">
                <a:latin typeface="+mj-lt"/>
              </a:rPr>
              <a:t>Regelen van de bloeddruk.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nl-NL" sz="2800" dirty="0">
                <a:latin typeface="+mj-lt"/>
              </a:rPr>
              <a:t>Regelen van de vochthuishouding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nl-NL" sz="2800" dirty="0">
                <a:latin typeface="+mj-lt"/>
              </a:rPr>
              <a:t>Rol bij de activering van vitamine D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nl-NL" sz="2800" dirty="0">
                <a:latin typeface="+mj-lt"/>
              </a:rPr>
              <a:t>Het stimuleren van de aanmaak van de rode bloedcellen wanneer het zuurstofgehalte van het bloed afneemt</a:t>
            </a:r>
          </a:p>
        </p:txBody>
      </p:sp>
    </p:spTree>
    <p:extLst>
      <p:ext uri="{BB962C8B-B14F-4D97-AF65-F5344CB8AC3E}">
        <p14:creationId xmlns:p14="http://schemas.microsoft.com/office/powerpoint/2010/main" val="4171251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2756" y="203002"/>
            <a:ext cx="4546870" cy="1325563"/>
          </a:xfrm>
        </p:spPr>
        <p:txBody>
          <a:bodyPr/>
          <a:lstStyle/>
          <a:p>
            <a:pPr algn="r"/>
            <a:r>
              <a:rPr lang="nl-NL" dirty="0"/>
              <a:t>Anatomie nier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91" y="1638097"/>
            <a:ext cx="6848420" cy="4842812"/>
          </a:xfrm>
        </p:spPr>
      </p:pic>
      <p:sp>
        <p:nvSpPr>
          <p:cNvPr id="6" name="Tekstvak 5"/>
          <p:cNvSpPr txBox="1"/>
          <p:nvPr/>
        </p:nvSpPr>
        <p:spPr>
          <a:xfrm>
            <a:off x="7353300" y="3678503"/>
            <a:ext cx="165735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573818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</TotalTime>
  <Words>220</Words>
  <Application>Microsoft Office PowerPoint</Application>
  <PresentationFormat>Breedbeeld</PresentationFormat>
  <Paragraphs>63</Paragraphs>
  <Slides>16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Comic Sans MS</vt:lpstr>
      <vt:lpstr>Times New Roman</vt:lpstr>
      <vt:lpstr>Trebuchet MS</vt:lpstr>
      <vt:lpstr>Wingdings 3</vt:lpstr>
      <vt:lpstr>Facet</vt:lpstr>
      <vt:lpstr>Anatomie &amp; Fysiologie Uitscheidingsstelsel </vt:lpstr>
      <vt:lpstr>Urinewegen vrouw + man</vt:lpstr>
      <vt:lpstr>Prostaat</vt:lpstr>
      <vt:lpstr>Functie prostaat</vt:lpstr>
      <vt:lpstr>Film werking nieren</vt:lpstr>
      <vt:lpstr>Ligging nieren</vt:lpstr>
      <vt:lpstr>De nieren van achteren bekeken </vt:lpstr>
      <vt:lpstr>Functies van de nieren</vt:lpstr>
      <vt:lpstr>Anatomie nier</vt:lpstr>
      <vt:lpstr>Werking nierfilter</vt:lpstr>
      <vt:lpstr>Vorming (voor)urine</vt:lpstr>
      <vt:lpstr>Werking blaas</vt:lpstr>
      <vt:lpstr>Filmpje werking blaas</vt:lpstr>
      <vt:lpstr>Samenstelling urine</vt:lpstr>
      <vt:lpstr>Bijnieren</vt:lpstr>
      <vt:lpstr>Einde</vt:lpstr>
    </vt:vector>
  </TitlesOfParts>
  <Company>Summa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Melick - van Ham, Maartje van</dc:creator>
  <cp:lastModifiedBy>Kievit, Eline</cp:lastModifiedBy>
  <cp:revision>24</cp:revision>
  <dcterms:created xsi:type="dcterms:W3CDTF">2019-04-24T09:53:20Z</dcterms:created>
  <dcterms:modified xsi:type="dcterms:W3CDTF">2021-01-13T15:08:23Z</dcterms:modified>
</cp:coreProperties>
</file>